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9144000" cy="6858000" type="letter"/>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40" userDrawn="1">
          <p15:clr>
            <a:srgbClr val="A4A3A4"/>
          </p15:clr>
        </p15:guide>
        <p15:guide id="2" pos="624" userDrawn="1">
          <p15:clr>
            <a:srgbClr val="A4A3A4"/>
          </p15:clr>
        </p15:guide>
        <p15:guide id="3" pos="513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varScale="1">
        <p:scale>
          <a:sx n="78" d="100"/>
          <a:sy n="78" d="100"/>
        </p:scale>
        <p:origin x="936" y="84"/>
      </p:cViewPr>
      <p:guideLst>
        <p:guide orient="horz" pos="840"/>
        <p:guide pos="624"/>
        <p:guide pos="513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C8ED56DE-C536-4C0D-842C-A746B140DC5F}" type="datetimeFigureOut">
              <a:rPr lang="en-US" smtClean="0"/>
              <a:t>2/12/2020</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F003643-F862-49D5-AADA-446A97FB8E6E}" type="slidenum">
              <a:rPr lang="en-US" smtClean="0"/>
              <a:t>‹#›</a:t>
            </a:fld>
            <a:endParaRPr lang="en-US"/>
          </a:p>
        </p:txBody>
      </p:sp>
    </p:spTree>
    <p:extLst>
      <p:ext uri="{BB962C8B-B14F-4D97-AF65-F5344CB8AC3E}">
        <p14:creationId xmlns:p14="http://schemas.microsoft.com/office/powerpoint/2010/main" val="4027156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025DEF8-41BF-419A-8A05-73E77752E5DA}" type="slidenum">
              <a:rPr lang="en-US" smtClean="0">
                <a:solidFill>
                  <a:prstClr val="black"/>
                </a:solidFill>
              </a:rPr>
              <a:pPr fontAlgn="base">
                <a:spcBef>
                  <a:spcPct val="0"/>
                </a:spcBef>
                <a:spcAft>
                  <a:spcPct val="0"/>
                </a:spcAft>
                <a:defRPr/>
              </a:pPr>
              <a:t>1</a:t>
            </a:fld>
            <a:endParaRPr lang="en-US" dirty="0">
              <a:solidFill>
                <a:prstClr val="black"/>
              </a:solidFill>
            </a:endParaRPr>
          </a:p>
        </p:txBody>
      </p:sp>
      <p:sp>
        <p:nvSpPr>
          <p:cNvPr id="20483" name="Rectangle 2"/>
          <p:cNvSpPr>
            <a:spLocks noGrp="1" noRot="1" noChangeAspect="1" noChangeArrowheads="1" noTextEdit="1"/>
          </p:cNvSpPr>
          <p:nvPr>
            <p:ph type="sldImg"/>
          </p:nvPr>
        </p:nvSpPr>
        <p:spPr bwMode="auto">
          <a:xfrm>
            <a:off x="1414463" y="1162050"/>
            <a:ext cx="4181475" cy="3136900"/>
          </a:xfrm>
          <a:noFill/>
          <a:ln>
            <a:solidFill>
              <a:srgbClr val="000000"/>
            </a:solidFill>
            <a:miter lim="800000"/>
            <a:headEnd/>
            <a:tailEnd/>
          </a:ln>
        </p:spPr>
      </p:sp>
      <p:sp>
        <p:nvSpPr>
          <p:cNvPr id="20484"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b="1" u="sng" dirty="0"/>
              <a:t>The Seven C's of Stress First Aid </a:t>
            </a:r>
          </a:p>
          <a:p>
            <a:endParaRPr lang="en-US" dirty="0"/>
          </a:p>
          <a:p>
            <a:pPr marL="178027" indent="-178027">
              <a:buFont typeface="Arial" panose="020B0604020202020204" pitchFamily="34" charset="0"/>
              <a:buChar char="•"/>
            </a:pPr>
            <a:endParaRPr lang="en-US" dirty="0"/>
          </a:p>
          <a:p>
            <a:pPr marL="178027" indent="-178027">
              <a:buFont typeface="Arial" panose="020B0604020202020204" pitchFamily="34" charset="0"/>
              <a:buChar char="•"/>
            </a:pPr>
            <a:r>
              <a:rPr lang="en-US" dirty="0"/>
              <a:t>The “Seven C’s” are designed to facilitate successful coping and:</a:t>
            </a:r>
          </a:p>
          <a:p>
            <a:pPr marL="652765" lvl="1" indent="-178027">
              <a:buFont typeface="Arial" panose="020B0604020202020204" pitchFamily="34" charset="0"/>
              <a:buChar char="•"/>
            </a:pPr>
            <a:r>
              <a:rPr lang="en-US" dirty="0"/>
              <a:t>Reduce the initial distress caused by traumatic events</a:t>
            </a:r>
          </a:p>
          <a:p>
            <a:pPr marL="652765" lvl="1" indent="-178027">
              <a:buFont typeface="Arial" panose="020B0604020202020204" pitchFamily="34" charset="0"/>
              <a:buChar char="•"/>
            </a:pPr>
            <a:r>
              <a:rPr lang="en-US" dirty="0"/>
              <a:t>Foster short and long-term resilience</a:t>
            </a:r>
          </a:p>
          <a:p>
            <a:pPr marL="652765" lvl="1" indent="-178027">
              <a:buFont typeface="Arial" panose="020B0604020202020204" pitchFamily="34" charset="0"/>
              <a:buChar char="•"/>
            </a:pPr>
            <a:r>
              <a:rPr lang="en-US" dirty="0"/>
              <a:t>Augment and promote repair of support structures damaged by trauma or loss</a:t>
            </a:r>
          </a:p>
          <a:p>
            <a:pPr marL="652765" lvl="1" indent="-178027">
              <a:buFont typeface="Arial" panose="020B0604020202020204" pitchFamily="34" charset="0"/>
              <a:buChar char="•"/>
            </a:pPr>
            <a:r>
              <a:rPr lang="en-US" dirty="0"/>
              <a:t>Reduce excessive, uncontrollable distress</a:t>
            </a:r>
          </a:p>
          <a:p>
            <a:pPr marL="652765" lvl="1" indent="-178027">
              <a:buFont typeface="Arial" panose="020B0604020202020204" pitchFamily="34" charset="0"/>
              <a:buChar char="•"/>
            </a:pPr>
            <a:r>
              <a:rPr lang="en-US" dirty="0"/>
              <a:t>Correct negative self-thoughts</a:t>
            </a:r>
          </a:p>
          <a:p>
            <a:pPr marL="652765" lvl="1" indent="-178027">
              <a:buFont typeface="Arial" panose="020B0604020202020204" pitchFamily="34" charset="0"/>
              <a:buChar char="•"/>
            </a:pPr>
            <a:r>
              <a:rPr lang="en-US" dirty="0"/>
              <a:t>Facilitate social connectedness </a:t>
            </a:r>
          </a:p>
          <a:p>
            <a:pPr marL="652765" lvl="1" indent="-178027">
              <a:buFont typeface="Arial" panose="020B0604020202020204" pitchFamily="34" charset="0"/>
              <a:buChar char="•"/>
            </a:pPr>
            <a:r>
              <a:rPr lang="en-US" dirty="0"/>
              <a:t>Provide self-help resources </a:t>
            </a:r>
          </a:p>
          <a:p>
            <a:pPr marL="652765" lvl="1" indent="-178027">
              <a:buFont typeface="Arial" panose="020B0604020202020204" pitchFamily="34" charset="0"/>
              <a:buChar char="•"/>
            </a:pPr>
            <a:r>
              <a:rPr lang="en-US" dirty="0"/>
              <a:t>Identify when normal healing and recovery doesn’t occur, and facilitate help for individuals and the unit.</a:t>
            </a:r>
          </a:p>
          <a:p>
            <a:endParaRPr lang="en-US" dirty="0"/>
          </a:p>
          <a:p>
            <a:endParaRPr lang="en-US" dirty="0"/>
          </a:p>
          <a:p>
            <a:endParaRPr lang="en-US" dirty="0"/>
          </a:p>
          <a:p>
            <a:r>
              <a:rPr lang="en-US" dirty="0"/>
              <a:t>Continuous aid includes the two stress first aid actions, check and coordinate, to be considered by leaders of Marines and Sailors all the time.</a:t>
            </a:r>
            <a:endParaRPr lang="en-US" dirty="0">
              <a:cs typeface="Arial" pitchFamily="34" charset="0"/>
            </a:endParaRPr>
          </a:p>
          <a:p>
            <a:r>
              <a:rPr lang="en-US" dirty="0">
                <a:cs typeface="Arial" pitchFamily="34" charset="0"/>
              </a:rPr>
              <a:t>-</a:t>
            </a:r>
            <a:r>
              <a:rPr lang="en-US" dirty="0"/>
              <a:t>Navy and Marine Corps leaders must continuously assess and reassess the stress zones of unit and family members in order to know who is at risk and who is in need of treatment or other care. Leaders must also continuously make judgments about what additional resources or referrals may be needed by their Sailors or Marines in order to master the challenges they face and recover from stress reactions, injuries, or illnesses.</a:t>
            </a:r>
          </a:p>
          <a:p>
            <a:r>
              <a:rPr lang="en-US" dirty="0"/>
              <a:t>-Cover and calm should also be considered first when responding to a stress injury in another person or in oneself and are typically only used briefly in situations of intense distress or losses of function.</a:t>
            </a:r>
          </a:p>
          <a:p>
            <a:r>
              <a:rPr lang="en-US" dirty="0"/>
              <a:t>-These secondary aid actions should be considered once it is clear that either the primary aid actions of cover and calm are no longer needed or they were never needed at all.</a:t>
            </a:r>
            <a:endParaRPr lang="en-US" dirty="0">
              <a:cs typeface="Arial" pitchFamily="34" charset="0"/>
            </a:endParaRPr>
          </a:p>
          <a:p>
            <a:r>
              <a:rPr lang="en-US" sz="1800" dirty="0">
                <a:latin typeface="Arial" pitchFamily="34" charset="0"/>
                <a:cs typeface="Arial" pitchFamily="34" charset="0"/>
              </a:rPr>
              <a:t>-</a:t>
            </a:r>
            <a:r>
              <a:rPr lang="en-US" dirty="0"/>
              <a:t>The secondary aid actions tend to be more the responsibility of military leaders and their religious ministry and medical support personnel than the two primary aid actions. Furthermore, secondary aid actions tend to be needed over a longer period of time during the process of recovering from a stress injury or illness.</a:t>
            </a:r>
            <a:endParaRPr lang="en-US" sz="1800" dirty="0">
              <a:latin typeface="Arial" pitchFamily="34" charset="0"/>
              <a:cs typeface="Arial" pitchFamily="34" charset="0"/>
            </a:endParaRPr>
          </a:p>
          <a:p>
            <a:r>
              <a:rPr lang="en-US" sz="1800" dirty="0">
                <a:latin typeface="Arial" pitchFamily="34" charset="0"/>
                <a:cs typeface="Arial" pitchFamily="34" charset="0"/>
              </a:rPr>
              <a:t>-</a:t>
            </a:r>
          </a:p>
          <a:p>
            <a:pPr marL="178027" indent="-178027">
              <a:lnSpc>
                <a:spcPct val="80000"/>
              </a:lnSpc>
              <a:spcBef>
                <a:spcPct val="0"/>
              </a:spcBef>
              <a:buFont typeface="Arial" panose="020B0604020202020204" pitchFamily="34" charset="0"/>
              <a:buChar char="•"/>
            </a:pPr>
            <a:endParaRPr lang="en-US" b="1" u="sng" dirty="0"/>
          </a:p>
          <a:p>
            <a:pPr eaLnBrk="1" hangingPunct="1">
              <a:lnSpc>
                <a:spcPct val="80000"/>
              </a:lnSpc>
              <a:spcBef>
                <a:spcPct val="0"/>
              </a:spcBef>
            </a:pPr>
            <a:endParaRPr lang="en-US" b="1" u="sng" dirty="0"/>
          </a:p>
          <a:p>
            <a:pPr defTabSz="949478">
              <a:lnSpc>
                <a:spcPct val="80000"/>
              </a:lnSpc>
              <a:spcBef>
                <a:spcPct val="0"/>
              </a:spcBef>
              <a:defRPr/>
            </a:pPr>
            <a:endParaRPr lang="en-US" dirty="0"/>
          </a:p>
        </p:txBody>
      </p:sp>
    </p:spTree>
    <p:extLst>
      <p:ext uri="{BB962C8B-B14F-4D97-AF65-F5344CB8AC3E}">
        <p14:creationId xmlns:p14="http://schemas.microsoft.com/office/powerpoint/2010/main" val="3824167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78BFF8E-7978-49EB-AD01-BC8BDBB99D98}" type="datetimeFigureOut">
              <a:rPr lang="en-US" smtClean="0"/>
              <a:t>2/12/2020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E344EA-9BD5-4B6F-BC0C-D1B8E14EA2BE}" type="slidenum">
              <a:rPr lang="en-US" smtClean="0"/>
              <a:t>‹#›</a:t>
            </a:fld>
            <a:endParaRPr lang="en-US"/>
          </a:p>
        </p:txBody>
      </p:sp>
    </p:spTree>
    <p:extLst>
      <p:ext uri="{BB962C8B-B14F-4D97-AF65-F5344CB8AC3E}">
        <p14:creationId xmlns:p14="http://schemas.microsoft.com/office/powerpoint/2010/main" val="206986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78BFF8E-7978-49EB-AD01-BC8BDBB99D98}" type="datetimeFigureOut">
              <a:rPr lang="en-US" smtClean="0"/>
              <a:t>2/12/2020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E344EA-9BD5-4B6F-BC0C-D1B8E14EA2BE}" type="slidenum">
              <a:rPr lang="en-US" smtClean="0"/>
              <a:t>‹#›</a:t>
            </a:fld>
            <a:endParaRPr lang="en-US"/>
          </a:p>
        </p:txBody>
      </p:sp>
    </p:spTree>
    <p:extLst>
      <p:ext uri="{BB962C8B-B14F-4D97-AF65-F5344CB8AC3E}">
        <p14:creationId xmlns:p14="http://schemas.microsoft.com/office/powerpoint/2010/main" val="812689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78BFF8E-7978-49EB-AD01-BC8BDBB99D98}" type="datetimeFigureOut">
              <a:rPr lang="en-US" smtClean="0"/>
              <a:t>2/12/2020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E344EA-9BD5-4B6F-BC0C-D1B8E14EA2BE}" type="slidenum">
              <a:rPr lang="en-US" smtClean="0"/>
              <a:t>‹#›</a:t>
            </a:fld>
            <a:endParaRPr lang="en-US"/>
          </a:p>
        </p:txBody>
      </p:sp>
    </p:spTree>
    <p:extLst>
      <p:ext uri="{BB962C8B-B14F-4D97-AF65-F5344CB8AC3E}">
        <p14:creationId xmlns:p14="http://schemas.microsoft.com/office/powerpoint/2010/main" val="2072002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78BFF8E-7978-49EB-AD01-BC8BDBB99D98}" type="datetimeFigureOut">
              <a:rPr lang="en-US" smtClean="0"/>
              <a:t>2/12/2020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E344EA-9BD5-4B6F-BC0C-D1B8E14EA2BE}" type="slidenum">
              <a:rPr lang="en-US" smtClean="0"/>
              <a:t>‹#›</a:t>
            </a:fld>
            <a:endParaRPr lang="en-US"/>
          </a:p>
        </p:txBody>
      </p:sp>
    </p:spTree>
    <p:extLst>
      <p:ext uri="{BB962C8B-B14F-4D97-AF65-F5344CB8AC3E}">
        <p14:creationId xmlns:p14="http://schemas.microsoft.com/office/powerpoint/2010/main" val="859750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8BFF8E-7978-49EB-AD01-BC8BDBB99D98}" type="datetimeFigureOut">
              <a:rPr lang="en-US" smtClean="0"/>
              <a:t>2/12/2020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E344EA-9BD5-4B6F-BC0C-D1B8E14EA2BE}" type="slidenum">
              <a:rPr lang="en-US" smtClean="0"/>
              <a:t>‹#›</a:t>
            </a:fld>
            <a:endParaRPr lang="en-US"/>
          </a:p>
        </p:txBody>
      </p:sp>
    </p:spTree>
    <p:extLst>
      <p:ext uri="{BB962C8B-B14F-4D97-AF65-F5344CB8AC3E}">
        <p14:creationId xmlns:p14="http://schemas.microsoft.com/office/powerpoint/2010/main" val="1379805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78BFF8E-7978-49EB-AD01-BC8BDBB99D98}" type="datetimeFigureOut">
              <a:rPr lang="en-US" smtClean="0"/>
              <a:t>2/12/2020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E344EA-9BD5-4B6F-BC0C-D1B8E14EA2BE}" type="slidenum">
              <a:rPr lang="en-US" smtClean="0"/>
              <a:t>‹#›</a:t>
            </a:fld>
            <a:endParaRPr lang="en-US"/>
          </a:p>
        </p:txBody>
      </p:sp>
    </p:spTree>
    <p:extLst>
      <p:ext uri="{BB962C8B-B14F-4D97-AF65-F5344CB8AC3E}">
        <p14:creationId xmlns:p14="http://schemas.microsoft.com/office/powerpoint/2010/main" val="567797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78BFF8E-7978-49EB-AD01-BC8BDBB99D98}" type="datetimeFigureOut">
              <a:rPr lang="en-US" smtClean="0"/>
              <a:t>2/12/2020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E344EA-9BD5-4B6F-BC0C-D1B8E14EA2BE}" type="slidenum">
              <a:rPr lang="en-US" smtClean="0"/>
              <a:t>‹#›</a:t>
            </a:fld>
            <a:endParaRPr lang="en-US"/>
          </a:p>
        </p:txBody>
      </p:sp>
    </p:spTree>
    <p:extLst>
      <p:ext uri="{BB962C8B-B14F-4D97-AF65-F5344CB8AC3E}">
        <p14:creationId xmlns:p14="http://schemas.microsoft.com/office/powerpoint/2010/main" val="1972344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78BFF8E-7978-49EB-AD01-BC8BDBB99D98}" type="datetimeFigureOut">
              <a:rPr lang="en-US" smtClean="0"/>
              <a:t>2/12/2020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E344EA-9BD5-4B6F-BC0C-D1B8E14EA2BE}" type="slidenum">
              <a:rPr lang="en-US" smtClean="0"/>
              <a:t>‹#›</a:t>
            </a:fld>
            <a:endParaRPr lang="en-US"/>
          </a:p>
        </p:txBody>
      </p:sp>
    </p:spTree>
    <p:extLst>
      <p:ext uri="{BB962C8B-B14F-4D97-AF65-F5344CB8AC3E}">
        <p14:creationId xmlns:p14="http://schemas.microsoft.com/office/powerpoint/2010/main" val="322700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8BFF8E-7978-49EB-AD01-BC8BDBB99D98}" type="datetimeFigureOut">
              <a:rPr lang="en-US" smtClean="0"/>
              <a:t>2/12/2020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E344EA-9BD5-4B6F-BC0C-D1B8E14EA2BE}" type="slidenum">
              <a:rPr lang="en-US" smtClean="0"/>
              <a:t>‹#›</a:t>
            </a:fld>
            <a:endParaRPr lang="en-US"/>
          </a:p>
        </p:txBody>
      </p:sp>
    </p:spTree>
    <p:extLst>
      <p:ext uri="{BB962C8B-B14F-4D97-AF65-F5344CB8AC3E}">
        <p14:creationId xmlns:p14="http://schemas.microsoft.com/office/powerpoint/2010/main" val="990260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8BFF8E-7978-49EB-AD01-BC8BDBB99D98}" type="datetimeFigureOut">
              <a:rPr lang="en-US" smtClean="0"/>
              <a:t>2/12/2020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E344EA-9BD5-4B6F-BC0C-D1B8E14EA2BE}" type="slidenum">
              <a:rPr lang="en-US" smtClean="0"/>
              <a:t>‹#›</a:t>
            </a:fld>
            <a:endParaRPr lang="en-US"/>
          </a:p>
        </p:txBody>
      </p:sp>
    </p:spTree>
    <p:extLst>
      <p:ext uri="{BB962C8B-B14F-4D97-AF65-F5344CB8AC3E}">
        <p14:creationId xmlns:p14="http://schemas.microsoft.com/office/powerpoint/2010/main" val="481693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8BFF8E-7978-49EB-AD01-BC8BDBB99D98}" type="datetimeFigureOut">
              <a:rPr lang="en-US" smtClean="0"/>
              <a:t>2/12/2020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E344EA-9BD5-4B6F-BC0C-D1B8E14EA2BE}" type="slidenum">
              <a:rPr lang="en-US" smtClean="0"/>
              <a:t>‹#›</a:t>
            </a:fld>
            <a:endParaRPr lang="en-US"/>
          </a:p>
        </p:txBody>
      </p:sp>
    </p:spTree>
    <p:extLst>
      <p:ext uri="{BB962C8B-B14F-4D97-AF65-F5344CB8AC3E}">
        <p14:creationId xmlns:p14="http://schemas.microsoft.com/office/powerpoint/2010/main" val="2599487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8BFF8E-7978-49EB-AD01-BC8BDBB99D98}" type="datetimeFigureOut">
              <a:rPr lang="en-US" smtClean="0"/>
              <a:t>2/12/2020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E344EA-9BD5-4B6F-BC0C-D1B8E14EA2BE}" type="slidenum">
              <a:rPr lang="en-US" smtClean="0"/>
              <a:t>‹#›</a:t>
            </a:fld>
            <a:endParaRPr lang="en-US"/>
          </a:p>
        </p:txBody>
      </p:sp>
    </p:spTree>
    <p:extLst>
      <p:ext uri="{BB962C8B-B14F-4D97-AF65-F5344CB8AC3E}">
        <p14:creationId xmlns:p14="http://schemas.microsoft.com/office/powerpoint/2010/main" val="10996211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998323" y="286263"/>
            <a:ext cx="7147354" cy="603250"/>
          </a:xfrm>
        </p:spPr>
        <p:txBody>
          <a:bodyPr vert="horz" lIns="0" tIns="0" rIns="0" bIns="0" rtlCol="0" anchor="b" anchorCtr="0">
            <a:noAutofit/>
          </a:bodyPr>
          <a:lstStyle/>
          <a:p>
            <a:pPr algn="ctr" eaLnBrk="1" hangingPunct="1"/>
            <a:r>
              <a:rPr lang="en-US" sz="4000" b="1" dirty="0">
                <a:latin typeface="Times New Roman" pitchFamily="18" charset="0"/>
                <a:cs typeface="Times New Roman" pitchFamily="18" charset="0"/>
              </a:rPr>
              <a:t>The Seven Cs of Stress First Aid </a:t>
            </a:r>
            <a:r>
              <a:rPr lang="en-US" sz="3600" b="1" dirty="0">
                <a:latin typeface="Times New Roman" pitchFamily="18" charset="0"/>
                <a:cs typeface="Times New Roman" pitchFamily="18" charset="0"/>
              </a:rPr>
              <a:t> </a:t>
            </a:r>
            <a:endParaRPr lang="en-US" sz="3600" b="1" dirty="0">
              <a:latin typeface="Times New Roman" pitchFamily="18" charset="0"/>
              <a:cs typeface="Times New Roman" pitchFamily="18" charset="0"/>
            </a:endParaRPr>
          </a:p>
        </p:txBody>
      </p:sp>
      <p:sp>
        <p:nvSpPr>
          <p:cNvPr id="7171" name="Rectangle 3"/>
          <p:cNvSpPr>
            <a:spLocks noGrp="1" noChangeArrowheads="1"/>
          </p:cNvSpPr>
          <p:nvPr>
            <p:ph type="body" sz="half" idx="4294967295"/>
          </p:nvPr>
        </p:nvSpPr>
        <p:spPr>
          <a:xfrm>
            <a:off x="5562215" y="1504760"/>
            <a:ext cx="3309937" cy="4398962"/>
          </a:xfrm>
        </p:spPr>
        <p:txBody>
          <a:bodyPr>
            <a:normAutofit/>
          </a:bodyPr>
          <a:lstStyle/>
          <a:p>
            <a:pPr marL="0" indent="0">
              <a:lnSpc>
                <a:spcPct val="100000"/>
              </a:lnSpc>
              <a:buNone/>
            </a:pPr>
            <a:r>
              <a:rPr lang="en-US" sz="1800" b="1" i="1" dirty="0">
                <a:latin typeface="Arial" pitchFamily="34" charset="0"/>
                <a:cs typeface="Arial" pitchFamily="34" charset="0"/>
              </a:rPr>
              <a:t>Continuous Aid</a:t>
            </a:r>
          </a:p>
          <a:p>
            <a:pPr>
              <a:lnSpc>
                <a:spcPct val="100000"/>
              </a:lnSpc>
              <a:spcBef>
                <a:spcPts val="0"/>
              </a:spcBef>
              <a:buAutoNum type="arabicPeriod"/>
            </a:pPr>
            <a:r>
              <a:rPr lang="en-US" sz="1600" b="1" i="1" dirty="0">
                <a:latin typeface="Arial" pitchFamily="34" charset="0"/>
                <a:cs typeface="Arial" pitchFamily="34" charset="0"/>
              </a:rPr>
              <a:t>Check: </a:t>
            </a:r>
            <a:r>
              <a:rPr lang="en-US" sz="1600" dirty="0">
                <a:latin typeface="Arial" pitchFamily="34" charset="0"/>
                <a:cs typeface="Arial" pitchFamily="34" charset="0"/>
              </a:rPr>
              <a:t>Assess: observe &amp; listen</a:t>
            </a:r>
          </a:p>
          <a:p>
            <a:pPr>
              <a:lnSpc>
                <a:spcPct val="100000"/>
              </a:lnSpc>
              <a:spcBef>
                <a:spcPts val="0"/>
              </a:spcBef>
              <a:buAutoNum type="arabicPeriod"/>
            </a:pPr>
            <a:r>
              <a:rPr lang="en-US" sz="1600" b="1" i="1" dirty="0">
                <a:latin typeface="Arial" pitchFamily="34" charset="0"/>
                <a:cs typeface="Arial" pitchFamily="34" charset="0"/>
              </a:rPr>
              <a:t>Coordinate: </a:t>
            </a:r>
            <a:r>
              <a:rPr lang="en-US" sz="1600" dirty="0">
                <a:latin typeface="Arial" pitchFamily="34" charset="0"/>
                <a:cs typeface="Arial" pitchFamily="34" charset="0"/>
              </a:rPr>
              <a:t>Get help and refer as needed </a:t>
            </a:r>
          </a:p>
          <a:p>
            <a:pPr marL="0" indent="0">
              <a:lnSpc>
                <a:spcPct val="100000"/>
              </a:lnSpc>
              <a:spcBef>
                <a:spcPts val="0"/>
              </a:spcBef>
              <a:buNone/>
            </a:pPr>
            <a:r>
              <a:rPr lang="en-US" sz="1800" b="1" i="1" dirty="0">
                <a:latin typeface="Arial" pitchFamily="34" charset="0"/>
                <a:cs typeface="Arial" pitchFamily="34" charset="0"/>
              </a:rPr>
              <a:t>Primary Aid</a:t>
            </a:r>
          </a:p>
          <a:p>
            <a:pPr>
              <a:lnSpc>
                <a:spcPct val="100000"/>
              </a:lnSpc>
              <a:spcBef>
                <a:spcPts val="0"/>
              </a:spcBef>
              <a:buFont typeface="+mj-lt"/>
              <a:buAutoNum type="arabicPeriod" startAt="3"/>
            </a:pPr>
            <a:r>
              <a:rPr lang="en-US" sz="1600" b="1" i="1" dirty="0">
                <a:latin typeface="Arial" pitchFamily="34" charset="0"/>
                <a:cs typeface="Arial" pitchFamily="34" charset="0"/>
              </a:rPr>
              <a:t>Cover: </a:t>
            </a:r>
            <a:r>
              <a:rPr lang="en-US" sz="1600" dirty="0">
                <a:latin typeface="Arial" pitchFamily="34" charset="0"/>
                <a:cs typeface="Arial" pitchFamily="34" charset="0"/>
              </a:rPr>
              <a:t>Get to safety immediately </a:t>
            </a:r>
          </a:p>
          <a:p>
            <a:pPr>
              <a:lnSpc>
                <a:spcPct val="100000"/>
              </a:lnSpc>
              <a:spcBef>
                <a:spcPts val="0"/>
              </a:spcBef>
              <a:buFont typeface="+mj-lt"/>
              <a:buAutoNum type="arabicPeriod" startAt="3"/>
            </a:pPr>
            <a:r>
              <a:rPr lang="en-US" sz="1600" b="1" i="1" dirty="0">
                <a:latin typeface="Arial" pitchFamily="34" charset="0"/>
                <a:cs typeface="Arial" pitchFamily="34" charset="0"/>
              </a:rPr>
              <a:t>Calm: </a:t>
            </a:r>
            <a:r>
              <a:rPr lang="en-US" sz="1600" dirty="0">
                <a:latin typeface="Arial" pitchFamily="34" charset="0"/>
                <a:cs typeface="Arial" pitchFamily="34" charset="0"/>
              </a:rPr>
              <a:t>Relax, slow down, refocus</a:t>
            </a:r>
          </a:p>
          <a:p>
            <a:pPr marL="0" indent="0">
              <a:lnSpc>
                <a:spcPct val="100000"/>
              </a:lnSpc>
              <a:spcBef>
                <a:spcPts val="0"/>
              </a:spcBef>
              <a:buNone/>
            </a:pPr>
            <a:r>
              <a:rPr lang="en-US" sz="1800" b="1" i="1" dirty="0">
                <a:latin typeface="Arial" pitchFamily="34" charset="0"/>
                <a:cs typeface="Arial" pitchFamily="34" charset="0"/>
              </a:rPr>
              <a:t>Secondary Aid </a:t>
            </a:r>
          </a:p>
          <a:p>
            <a:pPr>
              <a:lnSpc>
                <a:spcPct val="100000"/>
              </a:lnSpc>
              <a:spcBef>
                <a:spcPts val="0"/>
              </a:spcBef>
              <a:buFont typeface="+mj-lt"/>
              <a:buAutoNum type="arabicPeriod" startAt="5"/>
            </a:pPr>
            <a:r>
              <a:rPr lang="en-US" sz="1600" b="1" i="1" dirty="0">
                <a:latin typeface="Arial" pitchFamily="34" charset="0"/>
                <a:cs typeface="Arial" pitchFamily="34" charset="0"/>
              </a:rPr>
              <a:t>Connect: </a:t>
            </a:r>
            <a:r>
              <a:rPr lang="en-US" sz="1600" dirty="0">
                <a:latin typeface="Arial" pitchFamily="34" charset="0"/>
                <a:cs typeface="Arial" pitchFamily="34" charset="0"/>
              </a:rPr>
              <a:t>Get support from others</a:t>
            </a:r>
          </a:p>
          <a:p>
            <a:pPr>
              <a:lnSpc>
                <a:spcPct val="100000"/>
              </a:lnSpc>
              <a:spcBef>
                <a:spcPts val="0"/>
              </a:spcBef>
              <a:buFont typeface="+mj-lt"/>
              <a:buAutoNum type="arabicPeriod" startAt="5"/>
            </a:pPr>
            <a:r>
              <a:rPr lang="en-US" sz="1600" b="1" i="1" dirty="0">
                <a:latin typeface="Arial" pitchFamily="34" charset="0"/>
                <a:cs typeface="Arial" pitchFamily="34" charset="0"/>
              </a:rPr>
              <a:t>Competence: </a:t>
            </a:r>
            <a:r>
              <a:rPr lang="en-US" sz="1600" dirty="0">
                <a:latin typeface="Arial" pitchFamily="34" charset="0"/>
                <a:cs typeface="Arial" pitchFamily="34" charset="0"/>
              </a:rPr>
              <a:t>Restore effectiveness</a:t>
            </a:r>
          </a:p>
          <a:p>
            <a:pPr>
              <a:lnSpc>
                <a:spcPct val="100000"/>
              </a:lnSpc>
              <a:spcBef>
                <a:spcPts val="0"/>
              </a:spcBef>
              <a:buFont typeface="+mj-lt"/>
              <a:buAutoNum type="arabicPeriod" startAt="5"/>
            </a:pPr>
            <a:r>
              <a:rPr lang="en-US" sz="1600" b="1" i="1" dirty="0">
                <a:latin typeface="Arial" pitchFamily="34" charset="0"/>
                <a:cs typeface="Arial" pitchFamily="34" charset="0"/>
              </a:rPr>
              <a:t>Confidence: </a:t>
            </a:r>
            <a:r>
              <a:rPr lang="en-US" sz="1600" dirty="0">
                <a:latin typeface="Arial" pitchFamily="34" charset="0"/>
                <a:cs typeface="Arial" pitchFamily="34" charset="0"/>
              </a:rPr>
              <a:t>Restore self-esteem and hope</a:t>
            </a:r>
          </a:p>
          <a:p>
            <a:pPr marL="0" indent="0">
              <a:lnSpc>
                <a:spcPct val="100000"/>
              </a:lnSpc>
              <a:buNone/>
            </a:pPr>
            <a:endParaRPr lang="en-US" sz="2000" dirty="0">
              <a:latin typeface="Arial" pitchFamily="34" charset="0"/>
              <a:cs typeface="Arial" pitchFamily="34" charset="0"/>
            </a:endParaRPr>
          </a:p>
        </p:txBody>
      </p:sp>
      <p:pic>
        <p:nvPicPr>
          <p:cNvPr id="10" name="Picture 4" descr="7_Cs_Art.jpg"/>
          <p:cNvPicPr>
            <a:picLocks noChangeAspect="1"/>
          </p:cNvPicPr>
          <p:nvPr/>
        </p:nvPicPr>
        <p:blipFill>
          <a:blip r:embed="rId3" cstate="print"/>
          <a:srcRect/>
          <a:stretch>
            <a:fillRect/>
          </a:stretch>
        </p:blipFill>
        <p:spPr bwMode="auto">
          <a:xfrm>
            <a:off x="334665" y="1340000"/>
            <a:ext cx="4522842" cy="4710930"/>
          </a:xfrm>
          <a:prstGeom prst="rect">
            <a:avLst/>
          </a:prstGeom>
          <a:noFill/>
          <a:ln w="9525">
            <a:noFill/>
            <a:miter lim="800000"/>
            <a:headEnd/>
            <a:tailEnd/>
          </a:ln>
        </p:spPr>
      </p:pic>
    </p:spTree>
    <p:extLst>
      <p:ext uri="{BB962C8B-B14F-4D97-AF65-F5344CB8AC3E}">
        <p14:creationId xmlns:p14="http://schemas.microsoft.com/office/powerpoint/2010/main" val="117602174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7B017359BC1EE4ABFE019D150FA8A10" ma:contentTypeVersion="1" ma:contentTypeDescription="Create a new document." ma:contentTypeScope="" ma:versionID="05e34d274eb03fb49cab3ceab8cbf491">
  <xsd:schema xmlns:xsd="http://www.w3.org/2001/XMLSchema" xmlns:xs="http://www.w3.org/2001/XMLSchema" xmlns:p="http://schemas.microsoft.com/office/2006/metadata/properties" xmlns:ns2="854dfc3f-4fcf-48a8-95c7-12c84f7a5a74" targetNamespace="http://schemas.microsoft.com/office/2006/metadata/properties" ma:root="true" ma:fieldsID="b6dfb8e3b9dfdfedf748364f9b038879" ns2:_="">
    <xsd:import namespace="854dfc3f-4fcf-48a8-95c7-12c84f7a5a74"/>
    <xsd:element name="properties">
      <xsd:complexType>
        <xsd:sequence>
          <xsd:element name="documentManagement">
            <xsd:complexType>
              <xsd:all>
                <xsd:element ref="ns2:Sort_x0020_Orde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54dfc3f-4fcf-48a8-95c7-12c84f7a5a74" elementFormDefault="qualified">
    <xsd:import namespace="http://schemas.microsoft.com/office/2006/documentManagement/types"/>
    <xsd:import namespace="http://schemas.microsoft.com/office/infopath/2007/PartnerControls"/>
    <xsd:element name="Sort_x0020_Order" ma:index="8" nillable="true" ma:displayName="Sort Order" ma:decimals="0" ma:default="0" ma:description="Sort order is used to implement custom sorting in document libraries." ma:internalName="Sort_x0020_Order">
      <xsd:simpleType>
        <xsd:restriction base="dms:Number">
          <xsd:minInclusive value="0"/>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ort_x0020_Order xmlns="854dfc3f-4fcf-48a8-95c7-12c84f7a5a74">1</Sort_x0020_Order>
  </documentManagement>
</p:properties>
</file>

<file path=customXml/itemProps1.xml><?xml version="1.0" encoding="utf-8"?>
<ds:datastoreItem xmlns:ds="http://schemas.openxmlformats.org/officeDocument/2006/customXml" ds:itemID="{EE2CF27D-C171-4CBE-8976-739F27C97D47}"/>
</file>

<file path=customXml/itemProps2.xml><?xml version="1.0" encoding="utf-8"?>
<ds:datastoreItem xmlns:ds="http://schemas.openxmlformats.org/officeDocument/2006/customXml" ds:itemID="{E9644DAE-9CCF-481C-9A24-F1B32FDFCD8F}"/>
</file>

<file path=customXml/itemProps3.xml><?xml version="1.0" encoding="utf-8"?>
<ds:datastoreItem xmlns:ds="http://schemas.openxmlformats.org/officeDocument/2006/customXml" ds:itemID="{E66E8CD6-957A-40E5-8793-6BD150C8DCBD}"/>
</file>

<file path=docProps/app.xml><?xml version="1.0" encoding="utf-8"?>
<Properties xmlns="http://schemas.openxmlformats.org/officeDocument/2006/extended-properties" xmlns:vt="http://schemas.openxmlformats.org/officeDocument/2006/docPropsVTypes">
  <Template>Office Theme</Template>
  <TotalTime>45</TotalTime>
  <Words>368</Words>
  <Application>Microsoft Office PowerPoint</Application>
  <PresentationFormat>Letter Paper (8.5x11 in)</PresentationFormat>
  <Paragraphs>34</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The Seven Cs of Stress First Aid  </vt:lpstr>
    </vt:vector>
  </TitlesOfParts>
  <Company>DHA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Seven Cs of Stress First Aid</dc:title>
  <dc:creator>Bardales, Melissa A. CTR</dc:creator>
  <cp:lastModifiedBy>Bardales, Melissa A. CTR</cp:lastModifiedBy>
  <cp:revision>4</cp:revision>
  <cp:lastPrinted>2020-02-12T21:20:33Z</cp:lastPrinted>
  <dcterms:created xsi:type="dcterms:W3CDTF">2020-02-12T20:40:38Z</dcterms:created>
  <dcterms:modified xsi:type="dcterms:W3CDTF">2020-02-12T21:25:42Z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0x01010017B017359BC1EE4ABFE019D150FA8A10</vt:lpwstr>
  </property>
</Properties>
</file>